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2" r:id="rId1"/>
    <p:sldMasterId id="2147483695" r:id="rId2"/>
  </p:sldMasterIdLst>
  <p:notesMasterIdLst>
    <p:notesMasterId r:id="rId13"/>
  </p:notesMasterIdLst>
  <p:handoutMasterIdLst>
    <p:handoutMasterId r:id="rId14"/>
  </p:handoutMasterIdLst>
  <p:sldIdLst>
    <p:sldId id="322" r:id="rId3"/>
    <p:sldId id="391" r:id="rId4"/>
    <p:sldId id="412" r:id="rId5"/>
    <p:sldId id="435" r:id="rId6"/>
    <p:sldId id="436" r:id="rId7"/>
    <p:sldId id="428" r:id="rId8"/>
    <p:sldId id="429" r:id="rId9"/>
    <p:sldId id="437" r:id="rId10"/>
    <p:sldId id="438" r:id="rId11"/>
    <p:sldId id="411" r:id="rId12"/>
  </p:sldIdLst>
  <p:sldSz cx="12192000" cy="6858000"/>
  <p:notesSz cx="6858000" cy="9144000"/>
  <p:embeddedFontLst>
    <p:embeddedFont>
      <p:font typeface="HY견고딕" panose="02030600000101010101" pitchFamily="18" charset="-127"/>
      <p:regular r:id="rId15"/>
    </p:embeddedFont>
    <p:embeddedFont>
      <p:font typeface="Noto Sans KR Bold" panose="020B0800000000000000" pitchFamily="34" charset="-127"/>
      <p:bold r:id="rId16"/>
    </p:embeddedFont>
    <p:embeddedFont>
      <p:font typeface="Noto Sans KR Light" panose="020B0300000000000000" pitchFamily="34" charset="-127"/>
      <p:regular r:id="rId17"/>
    </p:embeddedFont>
    <p:embeddedFont>
      <p:font typeface="Noto Sans KR Regular" panose="020B0500000000000000" pitchFamily="34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DC93145-4C8E-4C36-9418-B64FEFAB147F}">
          <p14:sldIdLst>
            <p14:sldId id="322"/>
            <p14:sldId id="391"/>
            <p14:sldId id="412"/>
            <p14:sldId id="435"/>
            <p14:sldId id="436"/>
            <p14:sldId id="428"/>
            <p14:sldId id="429"/>
            <p14:sldId id="437"/>
            <p14:sldId id="438"/>
            <p14:sldId id="41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n Ho Park" initials="JHP" lastIdx="1" clrIdx="0">
    <p:extLst>
      <p:ext uri="{19B8F6BF-5375-455C-9EA6-DF929625EA0E}">
        <p15:presenceInfo xmlns:p15="http://schemas.microsoft.com/office/powerpoint/2012/main" userId="658350623f87a11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7E22"/>
    <a:srgbClr val="27AE60"/>
    <a:srgbClr val="E74C3C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6699" autoAdjust="0"/>
  </p:normalViewPr>
  <p:slideViewPr>
    <p:cSldViewPr snapToGrid="0">
      <p:cViewPr varScale="1">
        <p:scale>
          <a:sx n="92" d="100"/>
          <a:sy n="92" d="100"/>
        </p:scale>
        <p:origin x="618" y="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346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0CB5C61-36E6-4215-94A1-0D664AF135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9FCBD1C-EDC3-4D64-AA95-0D37EF8D8B2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23DEC-D066-4D81-8719-B51BB4E2B959}" type="datetimeFigureOut">
              <a:rPr lang="ko-KR" altLang="en-US" smtClean="0"/>
              <a:t>2021-08-28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42A62A-E08D-4889-8154-213A1E2582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95BC7E-28FB-4A43-A890-6A9670D70F0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84C53-AEA2-45A6-A82D-2355168A3A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608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83067A-25D3-4124-849A-6A7BC697387B}" type="datetimeFigureOut">
              <a:rPr lang="ko-KR" altLang="en-US" smtClean="0"/>
              <a:t>2021-08-28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4D05ED-9101-4220-93DA-A6082D9215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103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00394" y="6019122"/>
            <a:ext cx="2743200" cy="365125"/>
          </a:xfrm>
        </p:spPr>
        <p:txBody>
          <a:bodyPr vert="horz" lIns="91440" tIns="45720" rIns="91440" bIns="45720" rtlCol="0" anchor="ctr"/>
          <a:lstStyle>
            <a:lvl1pPr>
              <a:defRPr lang="en-US" altLang="ko-KR" sz="1600" smtClean="0">
                <a:solidFill>
                  <a:srgbClr val="404040"/>
                </a:solidFill>
                <a:latin typeface="+mj-ea"/>
                <a:ea typeface="+mj-ea"/>
              </a:defRPr>
            </a:lvl1pPr>
          </a:lstStyle>
          <a:p>
            <a:fld id="{2FBEAD36-AF76-4268-B40C-78FF20A31972}" type="datetime4">
              <a:rPr lang="en-US" smtClean="0"/>
              <a:pPr/>
              <a:t>August 28, 2021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6975742-0282-485C-AAD6-F9CC24E52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125500"/>
            <a:ext cx="10515600" cy="1589216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000">
                <a:solidFill>
                  <a:srgbClr val="404040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037E06-31D7-41EE-A8AF-3808183C9436}"/>
              </a:ext>
            </a:extLst>
          </p:cNvPr>
          <p:cNvSpPr txBox="1"/>
          <p:nvPr userDrawn="1"/>
        </p:nvSpPr>
        <p:spPr>
          <a:xfrm>
            <a:off x="2183717" y="5705112"/>
            <a:ext cx="1399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rgbClr val="404040"/>
                </a:solidFill>
                <a:latin typeface="+mj-ea"/>
                <a:ea typeface="+mj-ea"/>
              </a:rPr>
              <a:t>Jinho</a:t>
            </a:r>
            <a:r>
              <a:rPr lang="ko-KR" altLang="en-US" dirty="0">
                <a:solidFill>
                  <a:srgbClr val="404040"/>
                </a:solidFill>
                <a:latin typeface="+mj-ea"/>
                <a:ea typeface="+mj-ea"/>
              </a:rPr>
              <a:t> </a:t>
            </a:r>
            <a:r>
              <a:rPr lang="en-US" altLang="ko-KR" dirty="0">
                <a:solidFill>
                  <a:srgbClr val="404040"/>
                </a:solidFill>
                <a:latin typeface="+mj-ea"/>
                <a:ea typeface="+mj-ea"/>
              </a:rPr>
              <a:t>Park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1115064-8CAF-440F-936D-55CEBB604913}"/>
              </a:ext>
            </a:extLst>
          </p:cNvPr>
          <p:cNvCxnSpPr>
            <a:cxnSpLocks/>
          </p:cNvCxnSpPr>
          <p:nvPr userDrawn="1"/>
        </p:nvCxnSpPr>
        <p:spPr>
          <a:xfrm>
            <a:off x="857250" y="5775117"/>
            <a:ext cx="0" cy="546401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154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489-CF63-4BA8-8EA2-F9CD33225CD9}" type="datetime4">
              <a:rPr lang="en-US" altLang="ko-KR" smtClean="0"/>
              <a:t>August 28,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961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78BFD-90AD-46C8-AC4A-71E7BA896D92}" type="datetime4">
              <a:rPr lang="en-US" altLang="ko-KR" smtClean="0"/>
              <a:t>August 28,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2503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321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327" y="273382"/>
            <a:ext cx="10647348" cy="83162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404040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446002"/>
            <a:ext cx="2743200" cy="365125"/>
          </a:xfrm>
          <a:prstGeom prst="rect">
            <a:avLst/>
          </a:prstGeom>
        </p:spPr>
        <p:txBody>
          <a:bodyPr lIns="0" rIns="0"/>
          <a:lstStyle>
            <a:lvl1pPr algn="ctr">
              <a:defRPr b="0">
                <a:solidFill>
                  <a:srgbClr val="404040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defRPr>
            </a:lvl1pPr>
          </a:lstStyle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45DDDAB-CAE1-4921-9DAC-2C83F68796AF}"/>
              </a:ext>
            </a:extLst>
          </p:cNvPr>
          <p:cNvCxnSpPr/>
          <p:nvPr userDrawn="1"/>
        </p:nvCxnSpPr>
        <p:spPr>
          <a:xfrm>
            <a:off x="800848" y="1062277"/>
            <a:ext cx="1314824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292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3E29DC-93A6-4DC5-8073-7F2127791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EE717B-B971-4E94-ADF4-82D7853AB5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FF0368-826D-49A3-9B10-C281F98D0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15E58-B5E2-4BCB-8A1E-FCE86B2B1EB6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842EF5-0CEA-4A44-BF82-D4B6ECEE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CB30A4-AC15-4109-9F9B-C591CF102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073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1F91A-2ACB-4A27-85DF-93699D6A2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21AFC5-622E-4222-8D00-2CAE553D4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72244D-498C-4B8B-A394-E61D0C73A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4D305-0702-4581-9253-900AC2D92D2B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322C6-DA4D-42D4-B4F4-52E10E51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E81D35-388C-4D5A-A46E-E31F2150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086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446265-29C7-4503-A3D3-9ECD08500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264C1A-231E-4668-B6B3-881DD0375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5A0DE8-6487-4DC0-9910-A6CB2EA0B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06190-AC6F-4FB7-A3D9-BBDB421FF872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AD1E50-D5C6-41D4-88E8-F36905279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1873-8ECD-4AEF-9E83-8685D750D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1371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C381C3-0062-4A01-8C7B-DF7A84C1C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3E998B-2E8E-4588-8EBC-20730D8DD4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457C65-30AC-467F-B736-6DA9FEB72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D34AFB-4D86-4305-AB33-021621A14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1268-DA68-4A9B-978B-CB6212172518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C0971E-385A-46E5-86A2-6E887784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CF3160-49F5-41A3-9D90-8CF2AFFC1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02331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10BFAD-015D-4802-9263-E27B8B9F7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6C94-E7B3-49FF-ADFC-EC8A55632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C2CEB5-0152-49AA-89CD-CCEF9CC9C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3E1139-DE18-47DC-A21B-33541F58BF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A985BB4-E9F2-445C-AAA8-72B3F6EFAA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D75580-D11B-45F9-A8E5-C57CD23A5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FDBA0-BD03-4B8D-98B2-D6FE92A56235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AAC7A8C-B441-43AA-A6A5-DFC0088E3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F28BF7D-5FF0-4DE9-B982-620E326F1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6304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73074-3822-4872-AA8E-FFC16A4D6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45EFECB-9E74-4E3D-AE17-B0E0DCC12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E33BF-32E3-440E-ACCB-08B6B686BB50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A6EFCC-3D41-48E5-B102-9BDD802C1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D12933-F1B9-427A-9871-67A771377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887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>
            <a:lvl1pPr>
              <a:defRPr sz="4000"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13402" y="1162228"/>
            <a:ext cx="11365196" cy="5249637"/>
          </a:xfrm>
        </p:spPr>
        <p:txBody>
          <a:bodyPr/>
          <a:lstStyle>
            <a:lvl1pPr marL="2286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2400">
                <a:latin typeface="+mj-lt"/>
              </a:defRPr>
            </a:lvl1pPr>
            <a:lvl2pPr>
              <a:lnSpc>
                <a:spcPct val="120000"/>
              </a:lnSpc>
              <a:defRPr sz="2000">
                <a:latin typeface="+mn-ea"/>
                <a:ea typeface="+mn-ea"/>
              </a:defRPr>
            </a:lvl2pPr>
            <a:lvl3pPr>
              <a:lnSpc>
                <a:spcPct val="120000"/>
              </a:lnSpc>
              <a:defRPr sz="18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48454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2E0E800-DB59-421E-AA2D-23D4D2B81EB8}"/>
              </a:ext>
            </a:extLst>
          </p:cNvPr>
          <p:cNvCxnSpPr>
            <a:cxnSpLocks/>
          </p:cNvCxnSpPr>
          <p:nvPr userDrawn="1"/>
        </p:nvCxnSpPr>
        <p:spPr>
          <a:xfrm>
            <a:off x="449722" y="993910"/>
            <a:ext cx="776956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552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AA41D5-9D08-466D-8809-062D8A4C0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DCBC-4A99-4952-88A7-B4CE1CBE13F2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993D73-F61C-4813-AB8C-244733457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EBDD934-1534-4F67-83FF-F712A8E76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62001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4184C4-B63D-4EFC-B1CF-5A4842054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06AC81-354A-461A-816A-C90CD2AF8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ACA2047-B913-47CB-B1AE-45F45161E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9EED2E-68CE-4A15-9F0A-595ED1042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252-36D7-4A22-9A5A-0C43255366B5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EAF503-2826-454A-BD46-12C371BD4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1E9627-A0F5-4E84-9E25-758F159FD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1761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0C790E-062F-4E9D-A35E-4AA784017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8CE5845-FF20-4599-AD55-9554402E37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DB13F6-EC4C-46F4-B39A-FE7825F80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9381B5-D883-4012-99A6-90C6E9D17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5265C-9210-4D6A-919E-747106029D6A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9B5C78-29D3-478F-8271-F7F52C540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525EAF-4E0E-4E65-B2DD-8AA33DA31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7448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9C729-223A-4F44-B1E8-7CD3006AE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33DF48-DC82-49B2-83AD-D501B71D2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94BEEA-FE19-472D-91DC-5BFF32CB4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C73F7-51E4-4530-9998-0652CEE531BF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E9CD15-DCAD-4DB1-818C-C4C70FB59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08497E-4B2A-4D0E-8486-A43FE62DF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0333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339E10-678B-411B-9014-0ABCA2F38F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29A62-5EF1-4826-AA8D-9899129FF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3D5529-CF43-4CBA-9920-661A2C445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5C65-51E0-4F47-AE26-4DC76FE413B4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71BCD9-B41E-48B6-80FA-03946D742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B4E8A4-5F3A-44C4-A2C8-9ACF6ACDE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777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CDB89-A590-416B-9CAD-F59DFD553C91}" type="datetime4">
              <a:rPr lang="en-US" altLang="ko-KR" smtClean="0"/>
              <a:t>August 28,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033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588B3-44E9-4D72-92A7-A8D7376AB5D4}" type="datetime4">
              <a:rPr lang="en-US" altLang="ko-KR" smtClean="0"/>
              <a:t>August 28, 2021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548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64E-4F09-41FE-9DC4-CD370D850951}" type="datetime4">
              <a:rPr lang="en-US" altLang="ko-KR" smtClean="0"/>
              <a:t>August 28, 2021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40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28111-8AFA-4A5A-B0DC-B6F95D02E9E5}" type="datetime4">
              <a:rPr lang="en-US" altLang="ko-KR" smtClean="0"/>
              <a:t>August 28, 2021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403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E3EE-5A63-4ECD-8AA7-442BEF0AD632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54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889D2-C9AB-4BF2-BAD4-5877D204180B}" type="datetime4">
              <a:rPr lang="en-US" altLang="ko-KR" smtClean="0"/>
              <a:t>August 28, 2021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288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A5457-1305-4F3B-A36D-857395EDB2AF}" type="datetime4">
              <a:rPr lang="en-US" altLang="ko-KR" smtClean="0"/>
              <a:t>August 28, 2021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41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414CF-68AB-42A4-9B34-2A14E940A3A0}" type="datetime4">
              <a:rPr lang="en-US" altLang="ko-KR" smtClean="0"/>
              <a:t>August 28,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930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68" r:id="rId13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83C9D01-51D0-4334-A55A-B5EFDACB4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B93E15-39D7-4F4A-979E-7424DAEADD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4846B7-FEC4-4CF0-B7C0-3EDBCE764D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25FCA-090B-4D00-9CA3-77F05228A580}" type="datetime4">
              <a:rPr lang="en-US" altLang="ko-KR" smtClean="0"/>
              <a:t>August 28,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F10BFC-2D00-465A-8872-0D390BBFCE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30C0B1-506D-4DA8-A760-1BF66A386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935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3B1778-AF43-4689-A42F-3A998A1FA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dirty="0">
                <a:latin typeface="+mj-lt"/>
              </a:rPr>
              <a:t>August 29, 2021</a:t>
            </a:r>
            <a:endParaRPr lang="ko-KR" altLang="en-US" dirty="0"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D5C32A2-E08E-40A9-96AB-4BE67FC149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011685"/>
            <a:ext cx="10515600" cy="1981710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chemeClr val="tx1"/>
                </a:solidFill>
                <a:latin typeface="+mj-ea"/>
              </a:rPr>
              <a:t>4</a:t>
            </a:r>
            <a:r>
              <a:rPr lang="ko-KR" altLang="en-US" dirty="0">
                <a:solidFill>
                  <a:schemeClr val="tx1"/>
                </a:solidFill>
                <a:latin typeface="+mj-ea"/>
              </a:rPr>
              <a:t>주차 논문리뷰</a:t>
            </a:r>
            <a:br>
              <a:rPr lang="en-US" altLang="ko-KR" dirty="0">
                <a:solidFill>
                  <a:schemeClr val="tx1"/>
                </a:solidFill>
                <a:latin typeface="+mj-ea"/>
              </a:rPr>
            </a:br>
            <a:r>
              <a:rPr lang="en-US" altLang="ko-KR" sz="800" dirty="0">
                <a:solidFill>
                  <a:schemeClr val="tx1"/>
                </a:solidFill>
                <a:latin typeface="+mj-ea"/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latin typeface="+mj-ea"/>
              </a:rPr>
              <a:t> </a:t>
            </a:r>
            <a:br>
              <a:rPr lang="en-US" altLang="ko-KR" dirty="0">
                <a:solidFill>
                  <a:schemeClr val="tx1"/>
                </a:solidFill>
                <a:latin typeface="+mj-ea"/>
              </a:rPr>
            </a:br>
            <a:r>
              <a:rPr lang="en-US" altLang="ko-KR" sz="2000" dirty="0">
                <a:solidFill>
                  <a:schemeClr val="tx1"/>
                </a:solidFill>
                <a:latin typeface="+mj-ea"/>
              </a:rPr>
              <a:t>Practical Deep Reinforcement Learning Approach for Stock Trading</a:t>
            </a:r>
            <a:endParaRPr lang="ko-KR" altLang="en-US" sz="2000" dirty="0">
              <a:solidFill>
                <a:schemeClr val="tx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1262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END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566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Why this paper?</a:t>
            </a:r>
          </a:p>
          <a:p>
            <a:pPr lvl="1"/>
            <a:r>
              <a:rPr lang="en-US" altLang="ko-KR" sz="2000" dirty="0"/>
              <a:t>Deep </a:t>
            </a:r>
            <a:r>
              <a:rPr lang="en-US" altLang="ko-KR" sz="2000" dirty="0" err="1"/>
              <a:t>RL</a:t>
            </a:r>
            <a:r>
              <a:rPr lang="en-US" altLang="ko-KR" sz="2000" dirty="0"/>
              <a:t> + Trading system 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 lvl="2"/>
            <a:r>
              <a:rPr lang="en-US" altLang="ko-KR" sz="1800" dirty="0" err="1"/>
              <a:t>DDPG</a:t>
            </a:r>
            <a:r>
              <a:rPr lang="en-US" altLang="ko-KR" sz="1800" dirty="0"/>
              <a:t> algorithm (actor net, critic net, target net, memory buffer)</a:t>
            </a:r>
          </a:p>
          <a:p>
            <a:pPr lvl="2"/>
            <a:r>
              <a:rPr lang="en-US" altLang="ko-KR" sz="1800" dirty="0"/>
              <a:t>compare with DJIA and Min-Variance</a:t>
            </a:r>
          </a:p>
          <a:p>
            <a:pPr lvl="1"/>
            <a:r>
              <a:rPr lang="en-US" altLang="ko-KR" dirty="0"/>
              <a:t>Published in 2018, 53</a:t>
            </a:r>
            <a:r>
              <a:rPr lang="ko-KR" altLang="en-US" dirty="0"/>
              <a:t> </a:t>
            </a:r>
            <a:r>
              <a:rPr lang="en-US" altLang="ko-KR" dirty="0"/>
              <a:t>citation</a:t>
            </a:r>
          </a:p>
          <a:p>
            <a:pPr lvl="1"/>
            <a:r>
              <a:rPr lang="en-US" altLang="ko-KR" dirty="0"/>
              <a:t>2018 NIPS workshop</a:t>
            </a:r>
          </a:p>
          <a:p>
            <a:pPr lvl="2"/>
            <a:r>
              <a:rPr lang="en-US" altLang="ko-KR" dirty="0"/>
              <a:t>Challenges and Opportunities for AI in Financial Services: </a:t>
            </a:r>
            <a:br>
              <a:rPr lang="en-US" altLang="ko-KR" dirty="0"/>
            </a:br>
            <a:r>
              <a:rPr lang="en-US" altLang="ko-KR" dirty="0"/>
              <a:t>the Impact of Fairness, </a:t>
            </a:r>
            <a:r>
              <a:rPr lang="en-US" altLang="ko-KR" dirty="0" err="1"/>
              <a:t>Explainability</a:t>
            </a:r>
            <a:r>
              <a:rPr lang="en-US" altLang="ko-KR" dirty="0"/>
              <a:t>, Accuracy, and Privacy</a:t>
            </a:r>
          </a:p>
          <a:p>
            <a:pPr lvl="1"/>
            <a:r>
              <a:rPr lang="en-US" altLang="ko-KR" dirty="0"/>
              <a:t>Why?</a:t>
            </a:r>
          </a:p>
          <a:p>
            <a:pPr lvl="2"/>
            <a:r>
              <a:rPr lang="en-US" altLang="ko-KR" dirty="0"/>
              <a:t>Code open</a:t>
            </a:r>
          </a:p>
          <a:p>
            <a:pPr lvl="2"/>
            <a:r>
              <a:rPr lang="en-US" altLang="ko-KR" dirty="0"/>
              <a:t>Easy to understand</a:t>
            </a:r>
          </a:p>
          <a:p>
            <a:pPr lvl="2"/>
            <a:r>
              <a:rPr lang="en-US" altLang="ko-KR" dirty="0"/>
              <a:t>My goal : DL/DRL + trading / stock prediction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Introduction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444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+mj-lt"/>
                <a:ea typeface="HY견고딕" panose="02030600000101010101" pitchFamily="18" charset="-127"/>
              </a:rPr>
              <a:t>Goal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/>
            <a:r>
              <a:rPr lang="en-US" altLang="ko-KR" dirty="0"/>
              <a:t>Making trading agent for maximizing portfolio value using </a:t>
            </a:r>
            <a:r>
              <a:rPr lang="en-US" altLang="ko-KR" dirty="0" err="1"/>
              <a:t>DDPG</a:t>
            </a:r>
            <a:r>
              <a:rPr lang="en-US" altLang="ko-KR" dirty="0"/>
              <a:t> algorithm</a:t>
            </a:r>
            <a:endParaRPr lang="en-US" altLang="ko-KR" sz="2000" dirty="0"/>
          </a:p>
          <a:p>
            <a:r>
              <a:rPr lang="en-US" altLang="ko-KR" dirty="0"/>
              <a:t>Some concepts</a:t>
            </a:r>
          </a:p>
          <a:p>
            <a:pPr lvl="1"/>
            <a:r>
              <a:rPr lang="en-US" altLang="ko-KR" dirty="0"/>
              <a:t>Bellman equation</a:t>
            </a:r>
          </a:p>
          <a:p>
            <a:pPr lvl="1"/>
            <a:r>
              <a:rPr lang="en-US" altLang="ko-KR" dirty="0"/>
              <a:t>Reinforcement Learning</a:t>
            </a:r>
          </a:p>
          <a:p>
            <a:pPr lvl="1"/>
            <a:r>
              <a:rPr lang="en-US" altLang="ko-KR" dirty="0"/>
              <a:t>Q-Learning </a:t>
            </a:r>
          </a:p>
          <a:p>
            <a:pPr lvl="1"/>
            <a:r>
              <a:rPr lang="en-US" altLang="ko-KR" dirty="0" err="1"/>
              <a:t>DQN</a:t>
            </a:r>
            <a:r>
              <a:rPr lang="en-US" altLang="ko-KR" dirty="0"/>
              <a:t> (Deep Q-Network)		</a:t>
            </a:r>
          </a:p>
          <a:p>
            <a:pPr lvl="1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Problem definition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36D16F2-5E3B-43CE-A7A4-4FCED2DDC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634" y="2683852"/>
            <a:ext cx="6833764" cy="38577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475138E-3ABB-4CBC-84F1-63312F405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0634" y="3550856"/>
            <a:ext cx="5770908" cy="472380"/>
          </a:xfrm>
          <a:prstGeom prst="rect">
            <a:avLst/>
          </a:prstGeom>
        </p:spPr>
      </p:pic>
      <p:pic>
        <p:nvPicPr>
          <p:cNvPr id="1026" name="Picture 2" descr="강화학습 (Reinforcement Learning) &amp;gt; 도리의 디지털라이프">
            <a:extLst>
              <a:ext uri="{FF2B5EF4-FFF2-40B4-BE49-F238E27FC236}">
                <a16:creationId xmlns:a16="http://schemas.microsoft.com/office/drawing/2014/main" id="{7A654517-E957-423A-9D3D-D2E0E9D6A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469" y="4602507"/>
            <a:ext cx="4030414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L) Double DQN 알아보기">
            <a:extLst>
              <a:ext uri="{FF2B5EF4-FFF2-40B4-BE49-F238E27FC236}">
                <a16:creationId xmlns:a16="http://schemas.microsoft.com/office/drawing/2014/main" id="{41AEAF5C-4E75-409A-ADB0-CDB64000A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7014" y="4123924"/>
            <a:ext cx="3771452" cy="264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241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+mj-lt"/>
                <a:ea typeface="HY견고딕" panose="02030600000101010101" pitchFamily="18" charset="-127"/>
              </a:rPr>
              <a:t>Notation for </a:t>
            </a:r>
            <a:r>
              <a:rPr lang="en-US" altLang="ko-KR" sz="2400" dirty="0" err="1">
                <a:latin typeface="+mj-lt"/>
                <a:ea typeface="HY견고딕" panose="02030600000101010101" pitchFamily="18" charset="-127"/>
              </a:rPr>
              <a:t>MDP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Problem definition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C2711C-C3CD-40FB-8267-EBF07DFF6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675" y="1823548"/>
            <a:ext cx="9231013" cy="431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26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+mj-lt"/>
                <a:ea typeface="HY견고딕" panose="02030600000101010101" pitchFamily="18" charset="-127"/>
              </a:rPr>
              <a:t>Notation for </a:t>
            </a:r>
            <a:r>
              <a:rPr lang="en-US" altLang="ko-KR" sz="2400" dirty="0" err="1">
                <a:latin typeface="+mj-lt"/>
                <a:ea typeface="HY견고딕" panose="02030600000101010101" pitchFamily="18" charset="-127"/>
              </a:rPr>
              <a:t>MDP</a:t>
            </a:r>
            <a:endParaRPr lang="en-US" altLang="ko-KR" sz="2400" dirty="0">
              <a:latin typeface="+mj-lt"/>
              <a:ea typeface="HY견고딕" panose="02030600000101010101" pitchFamily="18" charset="-127"/>
            </a:endParaRPr>
          </a:p>
          <a:p>
            <a:pPr lvl="1"/>
            <a:r>
              <a:rPr lang="en-US" altLang="ko-KR" dirty="0">
                <a:latin typeface="+mn-lt"/>
                <a:ea typeface="HY견고딕" panose="02030600000101010101" pitchFamily="18" charset="-127"/>
              </a:rPr>
              <a:t>Actions</a:t>
            </a:r>
          </a:p>
          <a:p>
            <a:pPr lvl="1"/>
            <a:endParaRPr lang="en-US" altLang="ko-KR" dirty="0">
              <a:latin typeface="+mn-lt"/>
              <a:ea typeface="HY견고딕" panose="02030600000101010101" pitchFamily="18" charset="-127"/>
            </a:endParaRPr>
          </a:p>
          <a:p>
            <a:pPr lvl="1"/>
            <a:endParaRPr lang="en-US" altLang="ko-KR" dirty="0">
              <a:latin typeface="+mn-lt"/>
              <a:ea typeface="HY견고딕" panose="02030600000101010101" pitchFamily="18" charset="-127"/>
            </a:endParaRPr>
          </a:p>
          <a:p>
            <a:pPr lvl="1"/>
            <a:endParaRPr lang="en-US" altLang="ko-KR" dirty="0">
              <a:latin typeface="+mn-lt"/>
              <a:ea typeface="HY견고딕" panose="02030600000101010101" pitchFamily="18" charset="-127"/>
            </a:endParaRPr>
          </a:p>
          <a:p>
            <a:pPr lvl="1"/>
            <a:endParaRPr lang="en-US" altLang="ko-KR" dirty="0">
              <a:latin typeface="+mn-lt"/>
              <a:ea typeface="HY견고딕" panose="02030600000101010101" pitchFamily="18" charset="-127"/>
            </a:endParaRPr>
          </a:p>
          <a:p>
            <a:pPr lvl="1"/>
            <a:endParaRPr lang="en-US" altLang="ko-KR" dirty="0">
              <a:latin typeface="+mn-lt"/>
              <a:ea typeface="HY견고딕" panose="02030600000101010101" pitchFamily="18" charset="-127"/>
            </a:endParaRPr>
          </a:p>
          <a:p>
            <a:pPr lvl="1"/>
            <a:r>
              <a:rPr lang="en-US" altLang="ko-KR" dirty="0">
                <a:latin typeface="+mn-lt"/>
                <a:ea typeface="HY견고딕" panose="02030600000101010101" pitchFamily="18" charset="-127"/>
              </a:rPr>
              <a:t>Assumption</a:t>
            </a:r>
          </a:p>
          <a:p>
            <a:pPr lvl="2"/>
            <a:r>
              <a:rPr lang="en-US" altLang="ko-KR" dirty="0">
                <a:latin typeface="+mn-lt"/>
                <a:ea typeface="HY견고딕" panose="02030600000101010101" pitchFamily="18" charset="-127"/>
              </a:rPr>
              <a:t>all bought stocks should not result in a negative balance on the portfolio value</a:t>
            </a:r>
          </a:p>
          <a:p>
            <a:pPr lvl="1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Problem definition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2AB59A-421D-40A9-82BB-1800F833E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393" y="2134207"/>
            <a:ext cx="9240540" cy="165758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25E73DE-B2D6-4E79-A948-17BDD3801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837" y="5174183"/>
            <a:ext cx="9840698" cy="79068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73FEB7C-229D-4F02-A518-7CE112C97C52}"/>
              </a:ext>
            </a:extLst>
          </p:cNvPr>
          <p:cNvSpPr/>
          <p:nvPr/>
        </p:nvSpPr>
        <p:spPr>
          <a:xfrm>
            <a:off x="1566249" y="5174183"/>
            <a:ext cx="624689" cy="25789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559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/>
              <a:t>Deep Deterministic Policy Gradient</a:t>
            </a:r>
          </a:p>
          <a:p>
            <a:pPr lvl="1"/>
            <a:r>
              <a:rPr lang="en-US" altLang="ko-KR" dirty="0"/>
              <a:t>Difference with </a:t>
            </a:r>
            <a:r>
              <a:rPr lang="en-US" altLang="ko-KR" dirty="0" err="1"/>
              <a:t>DQN</a:t>
            </a:r>
            <a:endParaRPr lang="en-US" altLang="ko-KR" dirty="0"/>
          </a:p>
          <a:p>
            <a:pPr lvl="2"/>
            <a:r>
              <a:rPr lang="en-US" altLang="ko-KR" dirty="0"/>
              <a:t>Continuous action space</a:t>
            </a:r>
          </a:p>
          <a:p>
            <a:pPr lvl="1"/>
            <a:r>
              <a:rPr lang="en-US" altLang="ko-KR" dirty="0"/>
              <a:t>Characteristic</a:t>
            </a:r>
          </a:p>
          <a:p>
            <a:pPr lvl="2"/>
            <a:r>
              <a:rPr lang="en-US" altLang="ko-KR" dirty="0"/>
              <a:t>Offline learning (using memory buffer)</a:t>
            </a:r>
          </a:p>
          <a:p>
            <a:pPr lvl="2"/>
            <a:r>
              <a:rPr lang="en-US" altLang="ko-KR" dirty="0" err="1"/>
              <a:t>DQN</a:t>
            </a:r>
            <a:r>
              <a:rPr lang="en-US" altLang="ko-KR" dirty="0"/>
              <a:t> + Actor-Critic method</a:t>
            </a:r>
          </a:p>
          <a:p>
            <a:pPr lvl="2"/>
            <a:r>
              <a:rPr lang="en-US" altLang="ko-KR" dirty="0"/>
              <a:t>Target network (for stability)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 err="1">
                <a:latin typeface="+mj-ea"/>
              </a:rPr>
              <a:t>DDPG</a:t>
            </a:r>
            <a:r>
              <a:rPr lang="en-US" altLang="ko-KR" sz="3600" dirty="0">
                <a:latin typeface="+mj-ea"/>
              </a:rPr>
              <a:t>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C90AC7E-AE45-49B6-8FF7-7E582BB58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937" y="1817556"/>
            <a:ext cx="6196385" cy="46899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5557A89-D9EF-4956-832C-607DB46B4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127" y="4453354"/>
            <a:ext cx="5393496" cy="205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ea typeface="HY견고딕" panose="02030600000101010101" pitchFamily="18" charset="-127"/>
              </a:rPr>
              <a:t>Performance Evaluations</a:t>
            </a:r>
          </a:p>
          <a:p>
            <a:pPr lvl="1"/>
            <a:r>
              <a:rPr lang="en-US" altLang="ko-KR" sz="2000" dirty="0"/>
              <a:t>Dataset</a:t>
            </a:r>
          </a:p>
          <a:p>
            <a:pPr lvl="2"/>
            <a:r>
              <a:rPr lang="en-US" altLang="ko-KR" dirty="0"/>
              <a:t>Dow Jones 30 stocks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Use  historical daily prices</a:t>
            </a:r>
          </a:p>
          <a:p>
            <a:pPr lvl="2"/>
            <a:r>
              <a:rPr lang="en-US" altLang="ko-KR" dirty="0"/>
              <a:t>Continue training agent while in trading stage</a:t>
            </a:r>
          </a:p>
          <a:p>
            <a:pPr lvl="2"/>
            <a:r>
              <a:rPr lang="en-US" altLang="ko-KR" dirty="0"/>
              <a:t>No information for data processing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lvl="2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Experiment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3DB8E5F-7C03-4769-913B-B68C9ED63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783" y="2586728"/>
            <a:ext cx="8478433" cy="120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1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ea typeface="HY견고딕" panose="02030600000101010101" pitchFamily="18" charset="-127"/>
              </a:rPr>
              <a:t>Performance Evaluations</a:t>
            </a:r>
          </a:p>
          <a:p>
            <a:pPr lvl="1"/>
            <a:r>
              <a:rPr lang="en-US" altLang="ko-KR" sz="2000" dirty="0"/>
              <a:t>Comparison</a:t>
            </a:r>
          </a:p>
          <a:p>
            <a:pPr lvl="2"/>
            <a:r>
              <a:rPr lang="en-US" altLang="ko-KR" dirty="0"/>
              <a:t>Dow Jones Industrial Average (DJIA)</a:t>
            </a:r>
          </a:p>
          <a:p>
            <a:pPr lvl="2"/>
            <a:r>
              <a:rPr lang="en-US" altLang="ko-KR" dirty="0"/>
              <a:t>Min-variance portfolio allocation strategy</a:t>
            </a:r>
          </a:p>
          <a:p>
            <a:pPr lvl="1"/>
            <a:r>
              <a:rPr lang="en-US" altLang="ko-KR" dirty="0"/>
              <a:t>Metrics</a:t>
            </a:r>
          </a:p>
          <a:p>
            <a:pPr lvl="2"/>
            <a:r>
              <a:rPr lang="en-US" altLang="ko-KR" dirty="0"/>
              <a:t>Final portfolio value</a:t>
            </a:r>
          </a:p>
          <a:p>
            <a:pPr lvl="2"/>
            <a:r>
              <a:rPr lang="en-US" altLang="ko-KR" dirty="0"/>
              <a:t>Annualized return</a:t>
            </a:r>
          </a:p>
          <a:p>
            <a:pPr lvl="2"/>
            <a:r>
              <a:rPr lang="en-US" altLang="ko-KR" dirty="0"/>
              <a:t>Annualized standard error </a:t>
            </a:r>
          </a:p>
          <a:p>
            <a:pPr lvl="3"/>
            <a:r>
              <a:rPr lang="en-US" altLang="ko-KR" dirty="0"/>
              <a:t>shows the robustness of agent model</a:t>
            </a:r>
          </a:p>
          <a:p>
            <a:pPr lvl="2"/>
            <a:r>
              <a:rPr lang="en-US" altLang="ko-KR" dirty="0"/>
              <a:t>Sharpe ratio</a:t>
            </a:r>
          </a:p>
          <a:p>
            <a:pPr lvl="3"/>
            <a:r>
              <a:rPr lang="en-US" altLang="ko-KR" dirty="0"/>
              <a:t>combines the return and risk together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lvl="2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Experiment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4589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ea typeface="HY견고딕" panose="02030600000101010101" pitchFamily="18" charset="-127"/>
              </a:rPr>
              <a:t>Results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3"/>
            <a:endParaRPr lang="en-US" altLang="ko-KR" dirty="0"/>
          </a:p>
          <a:p>
            <a:pPr lvl="2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Experiment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B8671B-88B8-4356-824B-6F20D8904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294" y="1996383"/>
            <a:ext cx="5054723" cy="3581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75CD9AC-F818-4617-A496-2BF7DE0E5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498" y="2935329"/>
            <a:ext cx="5375112" cy="170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433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Fast_Nanu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o Sans KR">
      <a:majorFont>
        <a:latin typeface="Noto Sans KR Bold"/>
        <a:ea typeface="Noto Sans KR Bold"/>
        <a:cs typeface=""/>
      </a:majorFont>
      <a:minorFont>
        <a:latin typeface="Noto Sans KR Regular"/>
        <a:ea typeface="Noto Sans KR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st_Nanum" id="{58A1F2F8-ED5D-4C55-BAC1-6169CE5A9E54}" vid="{B2AE631C-863D-42AA-BD45-C9704BA07A06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5838</TotalTime>
  <Words>252</Words>
  <Application>Microsoft Office PowerPoint</Application>
  <PresentationFormat>와이드스크린</PresentationFormat>
  <Paragraphs>84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HY견고딕</vt:lpstr>
      <vt:lpstr>Noto Sans KR Light</vt:lpstr>
      <vt:lpstr>Noto Sans KR Bold</vt:lpstr>
      <vt:lpstr>Noto Sans KR Regular</vt:lpstr>
      <vt:lpstr>맑은 고딕</vt:lpstr>
      <vt:lpstr>Arial</vt:lpstr>
      <vt:lpstr>Wingdings</vt:lpstr>
      <vt:lpstr>Fast_Nanum</vt:lpstr>
      <vt:lpstr>디자인 사용자 지정</vt:lpstr>
      <vt:lpstr>4주차 논문리뷰    Practical Deep Reinforcement Learning Approach for Stock Trading</vt:lpstr>
      <vt:lpstr>Introduction </vt:lpstr>
      <vt:lpstr>Problem definition </vt:lpstr>
      <vt:lpstr>Problem definition </vt:lpstr>
      <vt:lpstr>Problem definition </vt:lpstr>
      <vt:lpstr>DDPG </vt:lpstr>
      <vt:lpstr>Experiment </vt:lpstr>
      <vt:lpstr>Experiment </vt:lpstr>
      <vt:lpstr>Experiment 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박진호</dc:creator>
  <cp:lastModifiedBy>Park Jin Ho</cp:lastModifiedBy>
  <cp:revision>495</cp:revision>
  <dcterms:created xsi:type="dcterms:W3CDTF">2017-07-05T02:31:26Z</dcterms:created>
  <dcterms:modified xsi:type="dcterms:W3CDTF">2021-08-28T09:28:58Z</dcterms:modified>
</cp:coreProperties>
</file>

<file path=docProps/thumbnail.jpeg>
</file>